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</p:sldIdLst>
  <p:sldSz cx="9906000" cy="6858000" type="A4"/>
  <p:notesSz cx="6797675" cy="98726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114" d="100"/>
          <a:sy n="114" d="100"/>
        </p:scale>
        <p:origin x="1230" y="144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906CB-319C-4178-9D49-59DD8C40C92D}" type="datetimeFigureOut">
              <a:rPr lang="it-IT" smtClean="0"/>
              <a:t>11/04/2019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65DFD-97CA-4360-AD31-174611EBFDA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682606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906CB-319C-4178-9D49-59DD8C40C92D}" type="datetimeFigureOut">
              <a:rPr lang="it-IT" smtClean="0"/>
              <a:t>11/04/2019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65DFD-97CA-4360-AD31-174611EBFDA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410089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906CB-319C-4178-9D49-59DD8C40C92D}" type="datetimeFigureOut">
              <a:rPr lang="it-IT" smtClean="0"/>
              <a:t>11/04/2019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65DFD-97CA-4360-AD31-174611EBFDA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18864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906CB-319C-4178-9D49-59DD8C40C92D}" type="datetimeFigureOut">
              <a:rPr lang="it-IT" smtClean="0"/>
              <a:t>11/04/2019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65DFD-97CA-4360-AD31-174611EBFDA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908625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906CB-319C-4178-9D49-59DD8C40C92D}" type="datetimeFigureOut">
              <a:rPr lang="it-IT" smtClean="0"/>
              <a:t>11/04/2019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65DFD-97CA-4360-AD31-174611EBFDA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110105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906CB-319C-4178-9D49-59DD8C40C92D}" type="datetimeFigureOut">
              <a:rPr lang="it-IT" smtClean="0"/>
              <a:t>11/04/2019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65DFD-97CA-4360-AD31-174611EBFDA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130799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906CB-319C-4178-9D49-59DD8C40C92D}" type="datetimeFigureOut">
              <a:rPr lang="it-IT" smtClean="0"/>
              <a:t>11/04/2019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65DFD-97CA-4360-AD31-174611EBFDA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933603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906CB-319C-4178-9D49-59DD8C40C92D}" type="datetimeFigureOut">
              <a:rPr lang="it-IT" smtClean="0"/>
              <a:t>11/04/2019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65DFD-97CA-4360-AD31-174611EBFDA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445334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906CB-319C-4178-9D49-59DD8C40C92D}" type="datetimeFigureOut">
              <a:rPr lang="it-IT" smtClean="0"/>
              <a:t>11/04/2019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65DFD-97CA-4360-AD31-174611EBFDA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678572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906CB-319C-4178-9D49-59DD8C40C92D}" type="datetimeFigureOut">
              <a:rPr lang="it-IT" smtClean="0"/>
              <a:t>11/04/2019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65DFD-97CA-4360-AD31-174611EBFDA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125797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906CB-319C-4178-9D49-59DD8C40C92D}" type="datetimeFigureOut">
              <a:rPr lang="it-IT" smtClean="0"/>
              <a:t>11/04/2019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65DFD-97CA-4360-AD31-174611EBFDA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238492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7906CB-319C-4178-9D49-59DD8C40C92D}" type="datetimeFigureOut">
              <a:rPr lang="it-IT" smtClean="0"/>
              <a:t>11/04/2019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965DFD-97CA-4360-AD31-174611EBFDA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47044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magine 7">
            <a:extLst>
              <a:ext uri="{FF2B5EF4-FFF2-40B4-BE49-F238E27FC236}">
                <a16:creationId xmlns:a16="http://schemas.microsoft.com/office/drawing/2014/main" id="{8887F601-CB11-4B7B-81FF-B97AE7922C9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49050" y="245189"/>
            <a:ext cx="864370" cy="685989"/>
          </a:xfrm>
          <a:prstGeom prst="rect">
            <a:avLst/>
          </a:prstGeom>
        </p:spPr>
      </p:pic>
      <p:sp>
        <p:nvSpPr>
          <p:cNvPr id="13" name="Casella di testo 4">
            <a:extLst>
              <a:ext uri="{FF2B5EF4-FFF2-40B4-BE49-F238E27FC236}">
                <a16:creationId xmlns:a16="http://schemas.microsoft.com/office/drawing/2014/main" id="{E4C7F93C-B921-48C4-A6B9-F980FB5B7A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28726" y="195232"/>
            <a:ext cx="2827088" cy="64175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chemeClr val="dk1">
                    <a:lumMod val="0"/>
                    <a:lumOff val="0"/>
                  </a:schemeClr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rot="0" vert="horz" wrap="square" lIns="36576" tIns="36576" rIns="36576" bIns="36576" anchor="t" anchorCtr="0" upright="1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it-IT" sz="1100" dirty="0">
              <a:effectLst/>
              <a:latin typeface="Ventura Edding" panose="02000606020000020004" pitchFamily="50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it-IT" sz="1400" dirty="0">
              <a:effectLst/>
              <a:latin typeface="Ventura Edding" panose="02000606020000020004" pitchFamily="50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it-IT" sz="1400" dirty="0">
                <a:effectLst/>
                <a:latin typeface="Ventura Edding" panose="02000606020000020004" pitchFamily="50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Parrocchia di San Gaetano Thiene - Pozzo 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it-IT" sz="1100" dirty="0">
                <a:effectLst/>
                <a:latin typeface="Ventura Edding" panose="02000606020000020004" pitchFamily="50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it-IT" sz="3600" dirty="0">
                <a:effectLst/>
                <a:latin typeface="Ventura Edding" panose="02000606020000020004" pitchFamily="50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CAMPO SCUOLA</a:t>
            </a:r>
            <a:endParaRPr lang="it-IT" sz="2000" dirty="0">
              <a:effectLst/>
              <a:latin typeface="Ventura Edding" panose="02000606020000020004" pitchFamily="50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it-IT" sz="3000" dirty="0">
                <a:effectLst/>
                <a:latin typeface="Ventura Edding" panose="02000606020000020004" pitchFamily="50" charset="0"/>
                <a:ea typeface="Times New Roman" panose="02020603050405020304" pitchFamily="18" charset="0"/>
                <a:cs typeface="Times New Roman" panose="02020603050405020304" pitchFamily="18" charset="0"/>
              </a:rPr>
              <a:t>I- ii media</a:t>
            </a:r>
            <a:endParaRPr lang="it-IT" sz="1000" dirty="0">
              <a:effectLst/>
              <a:latin typeface="Ventura Edding" panose="02000606020000020004" pitchFamily="50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Aft>
                <a:spcPts val="800"/>
              </a:spcAft>
            </a:pPr>
            <a:r>
              <a:rPr lang="it-IT" sz="1400" dirty="0">
                <a:effectLst/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it-IT" sz="1400" dirty="0">
                <a:effectLst/>
                <a:latin typeface="Ventura Edding" panose="02000606020000020004" pitchFamily="50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lumini, san </a:t>
            </a:r>
            <a:r>
              <a:rPr lang="it-IT" sz="1400" dirty="0" err="1">
                <a:effectLst/>
                <a:latin typeface="Ventura Edding" panose="02000606020000020004" pitchFamily="50" charset="0"/>
                <a:ea typeface="Times New Roman" panose="02020603050405020304" pitchFamily="18" charset="0"/>
                <a:cs typeface="Times New Roman" panose="02020603050405020304" pitchFamily="18" charset="0"/>
              </a:rPr>
              <a:t>zeno</a:t>
            </a:r>
            <a:r>
              <a:rPr lang="it-IT" sz="1400" dirty="0">
                <a:effectLst/>
                <a:latin typeface="Ventura Edding" panose="02000606020000020004" pitchFamily="50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di montagna -</a:t>
            </a:r>
          </a:p>
          <a:p>
            <a:pPr algn="ctr">
              <a:spcAft>
                <a:spcPts val="800"/>
              </a:spcAft>
            </a:pPr>
            <a:endParaRPr lang="it-IT" sz="800" dirty="0">
              <a:effectLst/>
              <a:latin typeface="Ventura Edding" panose="02000606020000020004" pitchFamily="50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Aft>
                <a:spcPts val="800"/>
              </a:spcAft>
            </a:pPr>
            <a:r>
              <a:rPr lang="it-IT" sz="1600" dirty="0">
                <a:effectLst/>
                <a:latin typeface="Ventura Edding" panose="02000606020000020004" pitchFamily="50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  </a:t>
            </a:r>
            <a:r>
              <a:rPr lang="it-IT" sz="1800" b="1" dirty="0">
                <a:effectLst/>
                <a:latin typeface="Ventura Edding" panose="02000606020000020004" pitchFamily="50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DOMENICA </a:t>
            </a:r>
            <a:r>
              <a:rPr lang="it-IT" b="1" dirty="0">
                <a:latin typeface="Ventura Edding" panose="02000606020000020004" pitchFamily="50" charset="0"/>
                <a:ea typeface="Times New Roman" panose="02020603050405020304" pitchFamily="18" charset="0"/>
                <a:cs typeface="Times New Roman" panose="02020603050405020304" pitchFamily="18" charset="0"/>
              </a:rPr>
              <a:t>21 luglio</a:t>
            </a:r>
            <a:r>
              <a:rPr lang="it-IT" sz="1800" b="1" dirty="0">
                <a:effectLst/>
                <a:latin typeface="Ventura Edding" panose="02000606020000020004" pitchFamily="50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1800" dirty="0">
                <a:effectLst/>
                <a:latin typeface="Ventura Edding" panose="02000606020000020004" pitchFamily="50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2019</a:t>
            </a:r>
            <a:endParaRPr lang="it-IT" sz="1100" dirty="0">
              <a:effectLst/>
              <a:latin typeface="Ventura Edding" panose="02000606020000020004" pitchFamily="50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Aft>
                <a:spcPts val="800"/>
              </a:spcAft>
            </a:pPr>
            <a:r>
              <a:rPr lang="it-IT" sz="1600" dirty="0">
                <a:effectLst/>
                <a:latin typeface="Ventura Edding" panose="02000606020000020004" pitchFamily="50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 </a:t>
            </a:r>
            <a:r>
              <a:rPr lang="it-IT" sz="1600" b="1" dirty="0">
                <a:effectLst/>
                <a:latin typeface="Ventura Edding" panose="02000606020000020004" pitchFamily="50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SABATO</a:t>
            </a:r>
            <a:r>
              <a:rPr lang="it-IT" sz="1800" b="1" dirty="0">
                <a:effectLst/>
                <a:latin typeface="Ventura Edding" panose="02000606020000020004" pitchFamily="50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27 luglio </a:t>
            </a:r>
            <a:r>
              <a:rPr lang="it-IT" sz="1800" dirty="0">
                <a:effectLst/>
                <a:latin typeface="Ventura Edding" panose="02000606020000020004" pitchFamily="50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2019</a:t>
            </a:r>
          </a:p>
          <a:p>
            <a:pPr algn="ctr">
              <a:spcAft>
                <a:spcPts val="800"/>
              </a:spcAft>
            </a:pPr>
            <a:endParaRPr lang="it-IT" sz="800" dirty="0">
              <a:effectLst/>
              <a:latin typeface="Ventura Edding" panose="02000606020000020004" pitchFamily="50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Aft>
                <a:spcPts val="800"/>
              </a:spcAft>
            </a:pPr>
            <a:r>
              <a:rPr lang="it-IT" sz="1400" dirty="0">
                <a:effectLst/>
                <a:latin typeface="Ventura Edding" panose="02000606020000020004" pitchFamily="50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 info e iscrizioni </a:t>
            </a:r>
          </a:p>
          <a:p>
            <a:pPr algn="ctr">
              <a:spcAft>
                <a:spcPts val="800"/>
              </a:spcAft>
            </a:pPr>
            <a:r>
              <a:rPr lang="it-IT" sz="1400" dirty="0">
                <a:effectLst/>
                <a:latin typeface="Ventura Edding" panose="02000606020000020004" pitchFamily="50" charset="0"/>
                <a:ea typeface="Times New Roman" panose="02020603050405020304" pitchFamily="18" charset="0"/>
                <a:cs typeface="Times New Roman" panose="02020603050405020304" pitchFamily="18" charset="0"/>
              </a:rPr>
              <a:t>rivolgersi </a:t>
            </a:r>
            <a:r>
              <a:rPr lang="it-IT" sz="1400" dirty="0">
                <a:latin typeface="Ventura Edding" panose="02000606020000020004" pitchFamily="50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 canonica </a:t>
            </a:r>
          </a:p>
          <a:p>
            <a:pPr algn="ctr">
              <a:spcAft>
                <a:spcPts val="800"/>
              </a:spcAft>
            </a:pPr>
            <a:r>
              <a:rPr lang="it-IT" sz="1400" dirty="0" err="1">
                <a:effectLst/>
                <a:latin typeface="Ventura Edding" panose="02000606020000020004" pitchFamily="50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Mart</a:t>
            </a:r>
            <a:r>
              <a:rPr lang="it-IT" sz="1400" dirty="0">
                <a:effectLst/>
                <a:latin typeface="Ventura Edding" panose="02000606020000020004" pitchFamily="50" charset="0"/>
                <a:ea typeface="Times New Roman" panose="02020603050405020304" pitchFamily="18" charset="0"/>
                <a:cs typeface="Times New Roman" panose="02020603050405020304" pitchFamily="18" charset="0"/>
              </a:rPr>
              <a:t> 9-12; </a:t>
            </a:r>
            <a:r>
              <a:rPr lang="it-IT" sz="1400" dirty="0" err="1">
                <a:effectLst/>
                <a:latin typeface="Ventura Edding" panose="02000606020000020004" pitchFamily="50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giov</a:t>
            </a:r>
            <a:r>
              <a:rPr lang="it-IT" sz="1400" dirty="0">
                <a:effectLst/>
                <a:latin typeface="Ventura Edding" panose="02000606020000020004" pitchFamily="50" charset="0"/>
                <a:ea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it-IT" sz="1400" dirty="0" err="1">
                <a:effectLst/>
                <a:latin typeface="Ventura Edding" panose="02000606020000020004" pitchFamily="50" charset="0"/>
                <a:ea typeface="Times New Roman" panose="02020603050405020304" pitchFamily="18" charset="0"/>
                <a:cs typeface="Times New Roman" panose="02020603050405020304" pitchFamily="18" charset="0"/>
              </a:rPr>
              <a:t>ven</a:t>
            </a:r>
            <a:r>
              <a:rPr lang="it-IT" sz="1400" dirty="0">
                <a:effectLst/>
                <a:latin typeface="Ventura Edding" panose="02000606020000020004" pitchFamily="50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15-18</a:t>
            </a:r>
          </a:p>
        </p:txBody>
      </p:sp>
      <p:sp>
        <p:nvSpPr>
          <p:cNvPr id="14" name="Casella di testo 5">
            <a:extLst>
              <a:ext uri="{FF2B5EF4-FFF2-40B4-BE49-F238E27FC236}">
                <a16:creationId xmlns:a16="http://schemas.microsoft.com/office/drawing/2014/main" id="{C9D7CF41-36AF-4C70-AB36-56C9B92BD9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40154" y="142612"/>
            <a:ext cx="2818701" cy="65874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chemeClr val="dk1">
                    <a:lumMod val="0"/>
                    <a:lumOff val="0"/>
                  </a:schemeClr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rot="0" vert="horz" wrap="square" lIns="36576" tIns="36576" rIns="36576" bIns="36576" anchor="t" anchorCtr="0" upright="1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endParaRPr lang="it-IT" sz="1800" b="1" dirty="0">
              <a:effectLst/>
              <a:latin typeface="Rockwell" panose="02060603020205020403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1800" b="1" dirty="0">
                <a:effectLst/>
                <a:latin typeface="Ventura Edding" panose="02000606020000020004" pitchFamily="50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…</a:t>
            </a:r>
            <a:r>
              <a:rPr lang="it-IT" sz="1800" dirty="0">
                <a:effectLst/>
                <a:latin typeface="Ventura Edding" panose="02000606020000020004" pitchFamily="50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Cosa ASPETTI?!?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1800" b="1" dirty="0">
                <a:effectLst/>
                <a:latin typeface="Ventura Edding" panose="02000606020000020004" pitchFamily="50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ISCRIVITI </a:t>
            </a:r>
            <a:r>
              <a:rPr lang="it-IT" sz="1800" dirty="0">
                <a:effectLst/>
                <a:latin typeface="Ventura Edding" panose="02000606020000020004" pitchFamily="50" charset="0"/>
                <a:ea typeface="Times New Roman" panose="02020603050405020304" pitchFamily="18" charset="0"/>
                <a:cs typeface="Times New Roman" panose="02020603050405020304" pitchFamily="18" charset="0"/>
              </a:rPr>
              <a:t>!!!</a:t>
            </a:r>
            <a:endParaRPr lang="it-IT" sz="1100" dirty="0">
              <a:effectLst/>
              <a:latin typeface="Ventura Edding" panose="02000606020000020004" pitchFamily="50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b="1" dirty="0">
                <a:latin typeface="Ventura Edding" panose="02000606020000020004" pitchFamily="50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</a:t>
            </a:r>
            <a:r>
              <a:rPr lang="it-IT" sz="1800" dirty="0">
                <a:effectLst/>
                <a:latin typeface="Ventura Edding" panose="02000606020000020004" pitchFamily="50" charset="0"/>
                <a:ea typeface="Times New Roman" panose="02020603050405020304" pitchFamily="18" charset="0"/>
                <a:cs typeface="Times New Roman" panose="02020603050405020304" pitchFamily="18" charset="0"/>
              </a:rPr>
              <a:t>...TI ASPETTIAMO!</a:t>
            </a:r>
            <a:endParaRPr lang="it-IT" sz="1100" dirty="0">
              <a:effectLst/>
              <a:latin typeface="Ventura Edding" panose="02000606020000020004" pitchFamily="50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it-IT" sz="1800" b="1" dirty="0">
                <a:effectLst/>
                <a:latin typeface="Rockwell" panose="020606030202050204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it-IT" sz="1400" dirty="0">
                <a:effectLst/>
                <a:latin typeface="MV Boli" panose="02000500030200090000" pitchFamily="2" charset="0"/>
                <a:ea typeface="Times New Roman" panose="02020603050405020304" pitchFamily="18" charset="0"/>
                <a:cs typeface="MV Boli" panose="02000500030200090000" pitchFamily="2" charset="0"/>
              </a:rPr>
              <a:t>Ci sarà una </a:t>
            </a:r>
            <a:r>
              <a:rPr lang="it-IT" sz="1400" b="1" dirty="0">
                <a:effectLst/>
                <a:latin typeface="MV Boli" panose="02000500030200090000" pitchFamily="2" charset="0"/>
                <a:ea typeface="Times New Roman" panose="02020603050405020304" pitchFamily="18" charset="0"/>
                <a:cs typeface="MV Boli" panose="02000500030200090000" pitchFamily="2" charset="0"/>
              </a:rPr>
              <a:t>riunione</a:t>
            </a:r>
            <a:r>
              <a:rPr lang="it-IT" sz="1400" dirty="0">
                <a:effectLst/>
                <a:latin typeface="MV Boli" panose="02000500030200090000" pitchFamily="2" charset="0"/>
                <a:ea typeface="Times New Roman" panose="02020603050405020304" pitchFamily="18" charset="0"/>
                <a:cs typeface="MV Boli" panose="02000500030200090000" pitchFamily="2" charset="0"/>
              </a:rPr>
              <a:t> per illustrare il campo ai genitori. Ve ne daremo comunicazione in seguito, tramite un bigliettino che vi faremo arrivare. 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it-IT" sz="1400" dirty="0">
                <a:effectLst/>
                <a:latin typeface="MV Boli" panose="02000500030200090000" pitchFamily="2" charset="0"/>
                <a:ea typeface="Times New Roman" panose="02020603050405020304" pitchFamily="18" charset="0"/>
                <a:cs typeface="MV Boli" panose="02000500030200090000" pitchFamily="2" charset="0"/>
              </a:rPr>
              <a:t>Intanto caparra e iscrizione sono garanzia del posto riservato.</a:t>
            </a:r>
            <a:endParaRPr lang="it-IT" sz="1100" dirty="0">
              <a:effectLst/>
              <a:latin typeface="MV Boli" panose="02000500030200090000" pitchFamily="2" charset="0"/>
              <a:ea typeface="Times New Roman" panose="02020603050405020304" pitchFamily="18" charset="0"/>
              <a:cs typeface="MV Boli" panose="02000500030200090000" pitchFamily="2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it-IT" sz="1400" dirty="0">
                <a:effectLst/>
                <a:latin typeface="MV Boli" panose="02000500030200090000" pitchFamily="2" charset="0"/>
                <a:ea typeface="Times New Roman" panose="02020603050405020304" pitchFamily="18" charset="0"/>
                <a:cs typeface="MV Boli" panose="02000500030200090000" pitchFamily="2" charset="0"/>
              </a:rPr>
              <a:t>Provvedete nel frattempo a sottoscrivere, se già non l’avete fatto, la tessera NOI del 2019, garanzia associativa e assicurativa!</a:t>
            </a:r>
            <a:r>
              <a:rPr lang="it-IT" sz="800" dirty="0">
                <a:latin typeface="MV Boli" panose="02000500030200090000" pitchFamily="2" charset="0"/>
                <a:ea typeface="Times New Roman" panose="02020603050405020304" pitchFamily="18" charset="0"/>
                <a:cs typeface="MV Boli" panose="02000500030200090000" pitchFamily="2" charset="0"/>
              </a:rPr>
              <a:t> </a:t>
            </a:r>
            <a:endParaRPr lang="it-IT" sz="300" dirty="0">
              <a:latin typeface="MV Boli" panose="02000500030200090000" pitchFamily="2" charset="0"/>
              <a:ea typeface="Times New Roman" panose="02020603050405020304" pitchFamily="18" charset="0"/>
              <a:cs typeface="MV Boli" panose="02000500030200090000" pitchFamily="2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it-IT" sz="800" b="1" dirty="0">
              <a:effectLst/>
              <a:latin typeface="Agency FB" panose="020B05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it-IT" sz="800" b="1" dirty="0">
              <a:effectLst/>
              <a:latin typeface="Agency FB" panose="020B05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it-IT" sz="1100" i="1" dirty="0">
              <a:effectLst/>
              <a:latin typeface="Agency FB" panose="020B05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it-IT" sz="1100" i="1" dirty="0">
              <a:latin typeface="Agency FB" panose="020B05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it-IT" sz="1100" i="1" dirty="0">
                <a:effectLst/>
                <a:latin typeface="Agency FB" panose="020B05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 casa dove saremo ospitati è a Lumini di 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it-IT" sz="1100" i="1" dirty="0">
                <a:effectLst/>
                <a:latin typeface="Agency FB" panose="020B05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San Zeno di Montagna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it-IT" sz="1100" i="1" dirty="0">
                <a:effectLst/>
                <a:latin typeface="Agency FB" panose="020B05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1100" i="1" dirty="0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it-IT" sz="11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it-IT" sz="1100" i="1" dirty="0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it-IT" sz="11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ttangolo 5">
            <a:extLst>
              <a:ext uri="{FF2B5EF4-FFF2-40B4-BE49-F238E27FC236}">
                <a16:creationId xmlns:a16="http://schemas.microsoft.com/office/drawing/2014/main" id="{6E5CB4B3-69EC-4A7A-BAD0-528800745E64}"/>
              </a:ext>
            </a:extLst>
          </p:cNvPr>
          <p:cNvSpPr/>
          <p:nvPr/>
        </p:nvSpPr>
        <p:spPr>
          <a:xfrm>
            <a:off x="176168" y="127932"/>
            <a:ext cx="2961315" cy="6602136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Rettangolo 10">
            <a:extLst>
              <a:ext uri="{FF2B5EF4-FFF2-40B4-BE49-F238E27FC236}">
                <a16:creationId xmlns:a16="http://schemas.microsoft.com/office/drawing/2014/main" id="{EBDF1435-8488-4388-AFE1-5912E7EFA1C0}"/>
              </a:ext>
            </a:extLst>
          </p:cNvPr>
          <p:cNvSpPr/>
          <p:nvPr/>
        </p:nvSpPr>
        <p:spPr>
          <a:xfrm>
            <a:off x="3472342" y="134224"/>
            <a:ext cx="2961315" cy="6602136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Rettangolo 11">
            <a:extLst>
              <a:ext uri="{FF2B5EF4-FFF2-40B4-BE49-F238E27FC236}">
                <a16:creationId xmlns:a16="http://schemas.microsoft.com/office/drawing/2014/main" id="{DF811409-4535-406D-8F50-12C0A5B5F612}"/>
              </a:ext>
            </a:extLst>
          </p:cNvPr>
          <p:cNvSpPr/>
          <p:nvPr/>
        </p:nvSpPr>
        <p:spPr>
          <a:xfrm>
            <a:off x="6768516" y="132126"/>
            <a:ext cx="2961315" cy="6602136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" name="Casella di testo 6">
            <a:extLst>
              <a:ext uri="{FF2B5EF4-FFF2-40B4-BE49-F238E27FC236}">
                <a16:creationId xmlns:a16="http://schemas.microsoft.com/office/drawing/2014/main" id="{B7458339-3DD6-4C5C-BE0B-62D161422C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1883" y="226502"/>
            <a:ext cx="2827089" cy="64175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chemeClr val="dk1">
                    <a:lumMod val="0"/>
                    <a:lumOff val="0"/>
                  </a:schemeClr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rot="0" vert="horz" wrap="square" lIns="36576" tIns="36576" rIns="36576" bIns="36576" anchor="t" anchorCtr="0" upright="1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it-IT" sz="2000" dirty="0">
                <a:latin typeface="Ventura Edding" panose="02000606020000020004" pitchFamily="50" charset="0"/>
                <a:cs typeface="Times New Roman" panose="02020603050405020304" pitchFamily="18" charset="0"/>
              </a:rPr>
              <a:t>LA QUOTA 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it-IT" sz="2000" dirty="0">
                <a:latin typeface="Ventura Edding" panose="02000606020000020004" pitchFamily="50" charset="0"/>
                <a:cs typeface="Times New Roman" panose="02020603050405020304" pitchFamily="18" charset="0"/>
              </a:rPr>
              <a:t>COMPLESSIVA E’ DI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it-IT" sz="2400" dirty="0">
                <a:latin typeface="Ventura Edding" panose="02000606020000020004" pitchFamily="50" charset="0"/>
                <a:cs typeface="Times New Roman" panose="02020603050405020304" pitchFamily="18" charset="0"/>
              </a:rPr>
              <a:t> € 180,00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it-IT" sz="300" dirty="0">
              <a:latin typeface="Ventura Edding" panose="02000606020000020004" pitchFamily="50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it-IT" sz="1200" dirty="0">
                <a:latin typeface="MV Boli" panose="02000500030200090000" pitchFamily="2" charset="0"/>
                <a:cs typeface="MV Boli" panose="02000500030200090000" pitchFamily="2" charset="0"/>
              </a:rPr>
              <a:t>La caparra di € 50,00 a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it-IT" sz="1200" dirty="0">
                <a:latin typeface="MV Boli" panose="02000500030200090000" pitchFamily="2" charset="0"/>
                <a:cs typeface="MV Boli" panose="02000500030200090000" pitchFamily="2" charset="0"/>
              </a:rPr>
              <a:t>l momento dell’iscrizione 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it-IT" sz="1200" dirty="0">
                <a:latin typeface="MV Boli" panose="02000500030200090000" pitchFamily="2" charset="0"/>
                <a:cs typeface="MV Boli" panose="02000500030200090000" pitchFamily="2" charset="0"/>
              </a:rPr>
              <a:t>e i rimanenti € 130,00 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it-IT" sz="1200" dirty="0">
                <a:latin typeface="MV Boli" panose="02000500030200090000" pitchFamily="2" charset="0"/>
                <a:cs typeface="MV Boli" panose="02000500030200090000" pitchFamily="2" charset="0"/>
              </a:rPr>
              <a:t>alla riunione dei genitori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it-IT" sz="1200" dirty="0"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it-IT" sz="3000" dirty="0">
                <a:latin typeface="Ventura Edding" panose="02000606020000020004" pitchFamily="50" charset="0"/>
                <a:cs typeface="Times New Roman" panose="02020603050405020304" pitchFamily="18" charset="0"/>
              </a:rPr>
              <a:t>LE ISCRIZIONI 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it-IT" sz="3000" dirty="0">
                <a:latin typeface="Ventura Edding" panose="02000606020000020004" pitchFamily="50" charset="0"/>
                <a:cs typeface="Times New Roman" panose="02020603050405020304" pitchFamily="18" charset="0"/>
              </a:rPr>
              <a:t>SONO APERTE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it-IT" dirty="0">
                <a:latin typeface="Ventura Edding" panose="02000606020000020004" pitchFamily="50" charset="0"/>
                <a:cs typeface="Times New Roman" panose="02020603050405020304" pitchFamily="18" charset="0"/>
              </a:rPr>
              <a:t>Presso il circolo noi da domenica 14 aprile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it-IT" sz="300" dirty="0">
              <a:latin typeface="Ventura Edding" panose="02000606020000020004" pitchFamily="50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it-IT" sz="300" dirty="0">
              <a:latin typeface="Ventura Edding" panose="02000606020000020004" pitchFamily="50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it-IT" sz="300" dirty="0">
              <a:latin typeface="Ventura Edding" panose="02000606020000020004" pitchFamily="50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it-IT" sz="1600" dirty="0">
                <a:latin typeface="Ventura Edding" panose="02000606020000020004" pitchFamily="50" charset="0"/>
                <a:cs typeface="Times New Roman" panose="02020603050405020304" pitchFamily="18" charset="0"/>
              </a:rPr>
              <a:t> 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it-IT" sz="1400" dirty="0">
                <a:latin typeface="Ventura Edding" panose="02000606020000020004" pitchFamily="50" charset="0"/>
                <a:cs typeface="Times New Roman" panose="02020603050405020304" pitchFamily="18" charset="0"/>
              </a:rPr>
              <a:t>I POSTI A DISPOSIZIONE SONO LIMITATI 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it-IT" sz="1400" dirty="0">
                <a:latin typeface="Ventura Edding" panose="02000606020000020004" pitchFamily="50" charset="0"/>
                <a:cs typeface="Times New Roman" panose="02020603050405020304" pitchFamily="18" charset="0"/>
              </a:rPr>
              <a:t>VI INVITIAMO AD ISCRIVERVI AL PIU’ PRESTO!!!</a:t>
            </a:r>
          </a:p>
        </p:txBody>
      </p:sp>
      <p:pic>
        <p:nvPicPr>
          <p:cNvPr id="3" name="Picture 2" descr="Risultati immagini per circolo noi">
            <a:extLst>
              <a:ext uri="{FF2B5EF4-FFF2-40B4-BE49-F238E27FC236}">
                <a16:creationId xmlns:a16="http://schemas.microsoft.com/office/drawing/2014/main" id="{6E7E6B28-6DE0-4B26-9EB9-EBFC6673E2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6322" y="5198868"/>
            <a:ext cx="778210" cy="407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Immagine 3">
            <a:extLst>
              <a:ext uri="{FF2B5EF4-FFF2-40B4-BE49-F238E27FC236}">
                <a16:creationId xmlns:a16="http://schemas.microsoft.com/office/drawing/2014/main" id="{FC70C2BB-CA32-444D-BA68-0E4CCAC3071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78690" y="4854919"/>
            <a:ext cx="1425823" cy="941567"/>
          </a:xfrm>
          <a:prstGeom prst="rect">
            <a:avLst/>
          </a:prstGeom>
        </p:spPr>
      </p:pic>
      <p:pic>
        <p:nvPicPr>
          <p:cNvPr id="7" name="Immagine 6">
            <a:extLst>
              <a:ext uri="{FF2B5EF4-FFF2-40B4-BE49-F238E27FC236}">
                <a16:creationId xmlns:a16="http://schemas.microsoft.com/office/drawing/2014/main" id="{0560F4A5-D8B5-43F7-8278-45CC95B9C99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870583" y="4932727"/>
            <a:ext cx="2751719" cy="16716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92165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tangolo 5">
            <a:extLst>
              <a:ext uri="{FF2B5EF4-FFF2-40B4-BE49-F238E27FC236}">
                <a16:creationId xmlns:a16="http://schemas.microsoft.com/office/drawing/2014/main" id="{6E5CB4B3-69EC-4A7A-BAD0-528800745E64}"/>
              </a:ext>
            </a:extLst>
          </p:cNvPr>
          <p:cNvSpPr/>
          <p:nvPr/>
        </p:nvSpPr>
        <p:spPr>
          <a:xfrm>
            <a:off x="176168" y="127932"/>
            <a:ext cx="2961315" cy="6602136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Rettangolo 10">
            <a:extLst>
              <a:ext uri="{FF2B5EF4-FFF2-40B4-BE49-F238E27FC236}">
                <a16:creationId xmlns:a16="http://schemas.microsoft.com/office/drawing/2014/main" id="{EBDF1435-8488-4388-AFE1-5912E7EFA1C0}"/>
              </a:ext>
            </a:extLst>
          </p:cNvPr>
          <p:cNvSpPr/>
          <p:nvPr/>
        </p:nvSpPr>
        <p:spPr>
          <a:xfrm>
            <a:off x="3472342" y="134224"/>
            <a:ext cx="2961315" cy="6602136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Rettangolo 11">
            <a:extLst>
              <a:ext uri="{FF2B5EF4-FFF2-40B4-BE49-F238E27FC236}">
                <a16:creationId xmlns:a16="http://schemas.microsoft.com/office/drawing/2014/main" id="{DF811409-4535-406D-8F50-12C0A5B5F612}"/>
              </a:ext>
            </a:extLst>
          </p:cNvPr>
          <p:cNvSpPr/>
          <p:nvPr/>
        </p:nvSpPr>
        <p:spPr>
          <a:xfrm>
            <a:off x="6768516" y="132126"/>
            <a:ext cx="2961315" cy="6602136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" name="Casella di testo 5">
            <a:extLst>
              <a:ext uri="{FF2B5EF4-FFF2-40B4-BE49-F238E27FC236}">
                <a16:creationId xmlns:a16="http://schemas.microsoft.com/office/drawing/2014/main" id="{C9D7CF41-36AF-4C70-AB36-56C9B92BD9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40154" y="243281"/>
            <a:ext cx="2818701" cy="6486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chemeClr val="dk1">
                    <a:lumMod val="0"/>
                    <a:lumOff val="0"/>
                  </a:schemeClr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rot="0" vert="horz" wrap="square" lIns="36576" tIns="36576" rIns="36576" bIns="36576" anchor="t" anchorCtr="0" upright="1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it-IT" sz="2000" b="1" dirty="0">
                <a:latin typeface="Ventura Edding" panose="02000606020000020004" pitchFamily="50" charset="0"/>
                <a:cs typeface="Times New Roman" panose="02020603050405020304" pitchFamily="18" charset="0"/>
              </a:rPr>
              <a:t>PROGRAMMA</a:t>
            </a:r>
          </a:p>
          <a:p>
            <a:pPr indent="-359410">
              <a:lnSpc>
                <a:spcPct val="107000"/>
              </a:lnSpc>
              <a:spcAft>
                <a:spcPts val="800"/>
              </a:spcAft>
            </a:pPr>
            <a:r>
              <a:rPr lang="it-IT" sz="1200" b="1" dirty="0">
                <a:latin typeface="MV Boli" panose="02000500030200090000" pitchFamily="2" charset="0"/>
                <a:cs typeface="MV Boli" panose="02000500030200090000" pitchFamily="2" charset="0"/>
              </a:rPr>
              <a:t>Domenica 21 Luglio</a:t>
            </a:r>
            <a:r>
              <a:rPr lang="it-IT" sz="1200" dirty="0">
                <a:latin typeface="MV Boli" panose="02000500030200090000" pitchFamily="2" charset="0"/>
                <a:cs typeface="MV Boli" panose="02000500030200090000" pitchFamily="2" charset="0"/>
              </a:rPr>
              <a:t>: Partenza dalla Piazza della Chiesa di Pozzo con il  Pullman</a:t>
            </a:r>
            <a:endParaRPr lang="it-IT" sz="600" dirty="0"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indent="-359410">
              <a:lnSpc>
                <a:spcPct val="107000"/>
              </a:lnSpc>
              <a:spcAft>
                <a:spcPts val="800"/>
              </a:spcAft>
            </a:pPr>
            <a:endParaRPr lang="it-IT" sz="100" dirty="0"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indent="-359410">
              <a:lnSpc>
                <a:spcPct val="107000"/>
              </a:lnSpc>
              <a:spcAft>
                <a:spcPts val="800"/>
              </a:spcAft>
            </a:pPr>
            <a:r>
              <a:rPr lang="it-IT" sz="1200" b="1" dirty="0">
                <a:latin typeface="MV Boli" panose="02000500030200090000" pitchFamily="2" charset="0"/>
                <a:cs typeface="MV Boli" panose="02000500030200090000" pitchFamily="2" charset="0"/>
              </a:rPr>
              <a:t>Sabato 27 Luglio</a:t>
            </a:r>
            <a:r>
              <a:rPr lang="it-IT" sz="1200" dirty="0">
                <a:latin typeface="MV Boli" panose="02000500030200090000" pitchFamily="2" charset="0"/>
                <a:cs typeface="MV Boli" panose="02000500030200090000" pitchFamily="2" charset="0"/>
              </a:rPr>
              <a:t>: Santa Messa conclusiva con i genitori, Pranzo e rientro a casa</a:t>
            </a:r>
            <a:endParaRPr lang="it-IT" sz="1100" dirty="0"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it-IT" sz="1600" b="1" dirty="0">
                <a:latin typeface="Ventura Edding" panose="02000606020000020004" pitchFamily="50" charset="0"/>
                <a:cs typeface="Times New Roman" panose="02020603050405020304" pitchFamily="18" charset="0"/>
              </a:rPr>
              <a:t>COSA SERVE…</a:t>
            </a:r>
          </a:p>
          <a:p>
            <a:pPr marL="171450" indent="-17145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it-IT" sz="1000" dirty="0">
                <a:latin typeface="MV Boli" panose="02000500030200090000" pitchFamily="2" charset="0"/>
                <a:cs typeface="MV Boli" panose="02000500030200090000" pitchFamily="2" charset="0"/>
              </a:rPr>
              <a:t>Tessera NOI 2019, e fotocopia della tessera sanitaria</a:t>
            </a:r>
          </a:p>
          <a:p>
            <a:pPr marL="171450" indent="-17145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it-IT" sz="1000" dirty="0">
                <a:latin typeface="MV Boli" panose="02000500030200090000" pitchFamily="2" charset="0"/>
                <a:cs typeface="MV Boli" panose="02000500030200090000" pitchFamily="2" charset="0"/>
              </a:rPr>
              <a:t>Sacco a pelo o lenzuola e tutto l’occorrente per la notte e l’igiene personale.</a:t>
            </a:r>
          </a:p>
          <a:p>
            <a:pPr marL="171450" indent="-17145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it-IT" sz="1000" dirty="0">
                <a:latin typeface="MV Boli" panose="02000500030200090000" pitchFamily="2" charset="0"/>
                <a:cs typeface="MV Boli" panose="02000500030200090000" pitchFamily="2" charset="0"/>
              </a:rPr>
              <a:t>Scarponcini da montagna, zaino, cappello, mantellina o spolverino, torcia elettrica.</a:t>
            </a:r>
          </a:p>
          <a:p>
            <a:pPr marL="171450" indent="-17145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it-IT" sz="1000" dirty="0">
                <a:latin typeface="MV Boli" panose="02000500030200090000" pitchFamily="2" charset="0"/>
                <a:cs typeface="MV Boli" panose="02000500030200090000" pitchFamily="2" charset="0"/>
              </a:rPr>
              <a:t>Vestiario normale (In montagna ci può essere freddo).</a:t>
            </a:r>
          </a:p>
          <a:p>
            <a:pPr marL="171450" indent="-17145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it-IT" sz="1000" dirty="0">
                <a:latin typeface="MV Boli" panose="02000500030200090000" pitchFamily="2" charset="0"/>
                <a:cs typeface="MV Boli" panose="02000500030200090000" pitchFamily="2" charset="0"/>
              </a:rPr>
              <a:t>Tanta voglia di divertirsi… ;-)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it-IT" sz="1600" b="1" dirty="0">
                <a:latin typeface="Ventura Edding" panose="02000606020000020004" pitchFamily="50" charset="0"/>
                <a:cs typeface="Times New Roman" panose="02020603050405020304" pitchFamily="18" charset="0"/>
              </a:rPr>
              <a:t>COSA non SERVE…</a:t>
            </a:r>
          </a:p>
          <a:p>
            <a:pPr marL="171450" indent="-17145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it-IT" sz="1000" dirty="0">
                <a:latin typeface="MV Boli" panose="02000500030200090000" pitchFamily="2" charset="0"/>
                <a:cs typeface="MV Boli" panose="02000500030200090000" pitchFamily="2" charset="0"/>
              </a:rPr>
              <a:t>Cellulari, lettori Mp3, IPod, videogiochi e ogni altra fonte di isolamento dai nostri amici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it-IT" sz="100" dirty="0"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it-IT" sz="1000" i="1" dirty="0">
                <a:latin typeface="MV Boli" panose="02000500030200090000" pitchFamily="2" charset="0"/>
                <a:cs typeface="MV Boli" panose="02000500030200090000" pitchFamily="2" charset="0"/>
              </a:rPr>
              <a:t>Eventuali cellulari saranno ritirati e riconsegnati solo la nei momenti prestabiliti  </a:t>
            </a:r>
            <a:endParaRPr lang="it-IT" sz="900" i="1" dirty="0"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it-IT" sz="1000" i="1" dirty="0">
                <a:latin typeface="MV Boli" panose="02000500030200090000" pitchFamily="2" charset="0"/>
                <a:cs typeface="MV Boli" panose="02000500030200090000" pitchFamily="2" charset="0"/>
              </a:rPr>
              <a:t>Per emergenze i telefoni di reperibilità saranno dati al momento della partenza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it-IT" sz="1100" i="1" dirty="0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it-IT" sz="11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it-IT" sz="1100" i="1" dirty="0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it-IT" sz="11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Casella di testo 6">
            <a:extLst>
              <a:ext uri="{FF2B5EF4-FFF2-40B4-BE49-F238E27FC236}">
                <a16:creationId xmlns:a16="http://schemas.microsoft.com/office/drawing/2014/main" id="{B7458339-3DD6-4C5C-BE0B-62D161422C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1883" y="120160"/>
            <a:ext cx="2827089" cy="65874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chemeClr val="dk1">
                    <a:lumMod val="0"/>
                    <a:lumOff val="0"/>
                  </a:schemeClr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rot="0" vert="horz" wrap="square" lIns="36576" tIns="36576" rIns="36576" bIns="36576" anchor="t" anchorCtr="0" upright="1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it-IT" sz="800" dirty="0">
              <a:latin typeface="MV Boli" panose="02000500030200090000" pitchFamily="2" charset="0"/>
              <a:ea typeface="Times New Roman" panose="02020603050405020304" pitchFamily="18" charset="0"/>
              <a:cs typeface="MV Boli" panose="02000500030200090000" pitchFamily="2" charset="0"/>
            </a:endParaRPr>
          </a:p>
          <a:p>
            <a:pPr algn="ctr"/>
            <a:r>
              <a:rPr lang="it-IT" sz="1200" dirty="0">
                <a:latin typeface="MV Boli" panose="02000500030200090000" pitchFamily="2" charset="0"/>
                <a:ea typeface="Times New Roman" panose="02020603050405020304" pitchFamily="18" charset="0"/>
                <a:cs typeface="MV Boli" panose="02000500030200090000" pitchFamily="2" charset="0"/>
              </a:rPr>
              <a:t>Anche quest’anno, vista la bella </a:t>
            </a:r>
            <a:endParaRPr lang="it-IT" sz="1050" dirty="0">
              <a:latin typeface="MV Boli" panose="02000500030200090000" pitchFamily="2" charset="0"/>
              <a:ea typeface="Times New Roman" panose="02020603050405020304" pitchFamily="18" charset="0"/>
              <a:cs typeface="MV Boli" panose="02000500030200090000" pitchFamily="2" charset="0"/>
            </a:endParaRPr>
          </a:p>
          <a:p>
            <a:pPr algn="ctr"/>
            <a:r>
              <a:rPr lang="it-IT" sz="1200" dirty="0">
                <a:latin typeface="MV Boli" panose="02000500030200090000" pitchFamily="2" charset="0"/>
                <a:ea typeface="Times New Roman" panose="02020603050405020304" pitchFamily="18" charset="0"/>
                <a:cs typeface="MV Boli" panose="02000500030200090000" pitchFamily="2" charset="0"/>
              </a:rPr>
              <a:t>esperienza dell’anno scorso, </a:t>
            </a:r>
            <a:endParaRPr lang="it-IT" sz="1050" dirty="0">
              <a:latin typeface="MV Boli" panose="02000500030200090000" pitchFamily="2" charset="0"/>
              <a:ea typeface="Times New Roman" panose="02020603050405020304" pitchFamily="18" charset="0"/>
              <a:cs typeface="MV Boli" panose="02000500030200090000" pitchFamily="2" charset="0"/>
            </a:endParaRPr>
          </a:p>
          <a:p>
            <a:pPr algn="ctr"/>
            <a:r>
              <a:rPr lang="it-IT" sz="1200" dirty="0">
                <a:latin typeface="MV Boli" panose="02000500030200090000" pitchFamily="2" charset="0"/>
                <a:ea typeface="Times New Roman" panose="02020603050405020304" pitchFamily="18" charset="0"/>
                <a:cs typeface="MV Boli" panose="02000500030200090000" pitchFamily="2" charset="0"/>
              </a:rPr>
              <a:t>proponiamo a voi ragazzi che </a:t>
            </a:r>
            <a:endParaRPr lang="it-IT" sz="1050" dirty="0">
              <a:latin typeface="MV Boli" panose="02000500030200090000" pitchFamily="2" charset="0"/>
              <a:ea typeface="Times New Roman" panose="02020603050405020304" pitchFamily="18" charset="0"/>
              <a:cs typeface="MV Boli" panose="02000500030200090000" pitchFamily="2" charset="0"/>
            </a:endParaRPr>
          </a:p>
          <a:p>
            <a:pPr algn="ctr"/>
            <a:r>
              <a:rPr lang="it-IT" sz="1200" dirty="0">
                <a:latin typeface="MV Boli" panose="02000500030200090000" pitchFamily="2" charset="0"/>
                <a:ea typeface="Times New Roman" panose="02020603050405020304" pitchFamily="18" charset="0"/>
                <a:cs typeface="MV Boli" panose="02000500030200090000" pitchFamily="2" charset="0"/>
              </a:rPr>
              <a:t>frequentate le scuole medie </a:t>
            </a:r>
            <a:endParaRPr lang="it-IT" sz="1050" dirty="0">
              <a:latin typeface="MV Boli" panose="02000500030200090000" pitchFamily="2" charset="0"/>
              <a:ea typeface="Times New Roman" panose="02020603050405020304" pitchFamily="18" charset="0"/>
              <a:cs typeface="MV Boli" panose="02000500030200090000" pitchFamily="2" charset="0"/>
            </a:endParaRPr>
          </a:p>
          <a:p>
            <a:pPr algn="ctr"/>
            <a:r>
              <a:rPr lang="it-IT" sz="1200" dirty="0">
                <a:latin typeface="MV Boli" panose="02000500030200090000" pitchFamily="2" charset="0"/>
                <a:ea typeface="Times New Roman" panose="02020603050405020304" pitchFamily="18" charset="0"/>
                <a:cs typeface="MV Boli" panose="02000500030200090000" pitchFamily="2" charset="0"/>
              </a:rPr>
              <a:t>l’esperienza di una settimana di </a:t>
            </a:r>
          </a:p>
          <a:p>
            <a:pPr algn="ctr"/>
            <a:endParaRPr lang="it-IT" sz="1050" dirty="0">
              <a:latin typeface="MV Boli" panose="02000500030200090000" pitchFamily="2" charset="0"/>
              <a:ea typeface="Times New Roman" panose="02020603050405020304" pitchFamily="18" charset="0"/>
              <a:cs typeface="MV Boli" panose="02000500030200090000" pitchFamily="2" charset="0"/>
            </a:endParaRPr>
          </a:p>
          <a:p>
            <a:pPr algn="ctr">
              <a:spcAft>
                <a:spcPts val="800"/>
              </a:spcAft>
            </a:pPr>
            <a:r>
              <a:rPr lang="it-IT" sz="1400" b="1" dirty="0">
                <a:latin typeface="MV Boli" panose="02000500030200090000" pitchFamily="2" charset="0"/>
                <a:ea typeface="Times New Roman" panose="02020603050405020304" pitchFamily="18" charset="0"/>
                <a:cs typeface="MV Boli" panose="02000500030200090000" pitchFamily="2" charset="0"/>
              </a:rPr>
              <a:t>CAMPO SCUOLA</a:t>
            </a:r>
          </a:p>
          <a:p>
            <a:pPr algn="ctr">
              <a:spcAft>
                <a:spcPts val="800"/>
              </a:spcAft>
            </a:pPr>
            <a:r>
              <a:rPr lang="it-IT" sz="1200" dirty="0">
                <a:latin typeface="MV Boli" panose="02000500030200090000" pitchFamily="2" charset="0"/>
                <a:ea typeface="Times New Roman" panose="02020603050405020304" pitchFamily="18" charset="0"/>
                <a:cs typeface="MV Boli" panose="02000500030200090000" pitchFamily="2" charset="0"/>
              </a:rPr>
              <a:t>Come sapete il campo è una esperienza forte di amicizia, di servizio, di preghiera e di avventura.</a:t>
            </a:r>
          </a:p>
          <a:p>
            <a:pPr algn="ctr">
              <a:spcAft>
                <a:spcPts val="800"/>
              </a:spcAft>
            </a:pPr>
            <a:endParaRPr lang="it-IT" sz="1050" dirty="0">
              <a:latin typeface="MV Boli" panose="02000500030200090000" pitchFamily="2" charset="0"/>
              <a:ea typeface="Times New Roman" panose="02020603050405020304" pitchFamily="18" charset="0"/>
              <a:cs typeface="MV Boli" panose="02000500030200090000" pitchFamily="2" charset="0"/>
            </a:endParaRPr>
          </a:p>
          <a:p>
            <a:pPr algn="ctr">
              <a:spcAft>
                <a:spcPts val="800"/>
              </a:spcAft>
            </a:pPr>
            <a:endParaRPr lang="it-IT" sz="1050" dirty="0">
              <a:latin typeface="MV Boli" panose="02000500030200090000" pitchFamily="2" charset="0"/>
              <a:ea typeface="Times New Roman" panose="02020603050405020304" pitchFamily="18" charset="0"/>
              <a:cs typeface="MV Boli" panose="02000500030200090000" pitchFamily="2" charset="0"/>
            </a:endParaRPr>
          </a:p>
          <a:p>
            <a:pPr algn="ctr">
              <a:spcAft>
                <a:spcPts val="800"/>
              </a:spcAft>
            </a:pPr>
            <a:endParaRPr lang="it-IT" sz="1050" dirty="0">
              <a:latin typeface="MV Boli" panose="02000500030200090000" pitchFamily="2" charset="0"/>
              <a:ea typeface="Times New Roman" panose="02020603050405020304" pitchFamily="18" charset="0"/>
              <a:cs typeface="MV Boli" panose="02000500030200090000" pitchFamily="2" charset="0"/>
            </a:endParaRPr>
          </a:p>
          <a:p>
            <a:pPr algn="ctr">
              <a:spcAft>
                <a:spcPts val="800"/>
              </a:spcAft>
            </a:pPr>
            <a:endParaRPr lang="it-IT" sz="2800" dirty="0">
              <a:latin typeface="MV Boli" panose="02000500030200090000" pitchFamily="2" charset="0"/>
              <a:ea typeface="Times New Roman" panose="02020603050405020304" pitchFamily="18" charset="0"/>
              <a:cs typeface="MV Boli" panose="02000500030200090000" pitchFamily="2" charset="0"/>
            </a:endParaRPr>
          </a:p>
          <a:p>
            <a:pPr algn="ctr">
              <a:spcAft>
                <a:spcPts val="800"/>
              </a:spcAft>
            </a:pPr>
            <a:endParaRPr lang="it-IT" sz="1200" dirty="0">
              <a:latin typeface="MV Boli" panose="02000500030200090000" pitchFamily="2" charset="0"/>
              <a:ea typeface="Times New Roman" panose="02020603050405020304" pitchFamily="18" charset="0"/>
              <a:cs typeface="MV Boli" panose="02000500030200090000" pitchFamily="2" charset="0"/>
            </a:endParaRPr>
          </a:p>
          <a:p>
            <a:pPr algn="ctr">
              <a:spcAft>
                <a:spcPts val="800"/>
              </a:spcAft>
            </a:pPr>
            <a:endParaRPr lang="it-IT" sz="1200" dirty="0">
              <a:latin typeface="MV Boli" panose="02000500030200090000" pitchFamily="2" charset="0"/>
              <a:ea typeface="Times New Roman" panose="02020603050405020304" pitchFamily="18" charset="0"/>
              <a:cs typeface="MV Boli" panose="02000500030200090000" pitchFamily="2" charset="0"/>
            </a:endParaRPr>
          </a:p>
          <a:p>
            <a:endParaRPr lang="it-IT" sz="1200" dirty="0">
              <a:latin typeface="MV Boli" panose="02000500030200090000" pitchFamily="2" charset="0"/>
              <a:ea typeface="Times New Roman" panose="02020603050405020304" pitchFamily="18" charset="0"/>
              <a:cs typeface="MV Boli" panose="02000500030200090000" pitchFamily="2" charset="0"/>
            </a:endParaRPr>
          </a:p>
          <a:p>
            <a:pPr algn="ctr"/>
            <a:r>
              <a:rPr lang="it-IT" sz="1200" dirty="0">
                <a:latin typeface="MV Boli" panose="02000500030200090000" pitchFamily="2" charset="0"/>
                <a:ea typeface="Times New Roman" panose="02020603050405020304" pitchFamily="18" charset="0"/>
                <a:cs typeface="MV Boli" panose="02000500030200090000" pitchFamily="2" charset="0"/>
              </a:rPr>
              <a:t>Anche il luogo ci aiuterà a gustare la bellezza della natura: l</a:t>
            </a:r>
            <a:r>
              <a:rPr lang="it-IT" sz="1200" dirty="0">
                <a:latin typeface="MV Boli" panose="02000500030200090000" pitchFamily="2" charset="0"/>
                <a:cs typeface="MV Boli" panose="02000500030200090000" pitchFamily="2" charset="0"/>
              </a:rPr>
              <a:t>a Casa Vacanze di Lumini si trova in San Zeno, immersa nel verde delle nostre montagne!</a:t>
            </a:r>
          </a:p>
          <a:p>
            <a:pPr algn="ctr"/>
            <a:r>
              <a:rPr lang="it-IT" sz="1200" dirty="0">
                <a:latin typeface="MV Boli" panose="02000500030200090000" pitchFamily="2" charset="0"/>
                <a:cs typeface="MV Boli" panose="02000500030200090000" pitchFamily="2" charset="0"/>
              </a:rPr>
              <a:t> </a:t>
            </a:r>
            <a:endParaRPr lang="it-IT" sz="200" dirty="0">
              <a:latin typeface="MV Boli" panose="02000500030200090000" pitchFamily="2" charset="0"/>
              <a:ea typeface="Times New Roman" panose="02020603050405020304" pitchFamily="18" charset="0"/>
              <a:cs typeface="MV Boli" panose="02000500030200090000" pitchFamily="2" charset="0"/>
            </a:endParaRPr>
          </a:p>
          <a:p>
            <a:pPr algn="ctr">
              <a:spcAft>
                <a:spcPts val="800"/>
              </a:spcAft>
            </a:pPr>
            <a:r>
              <a:rPr lang="it-IT" sz="1200" dirty="0">
                <a:latin typeface="MV Boli" panose="02000500030200090000" pitchFamily="2" charset="0"/>
                <a:ea typeface="Times New Roman" panose="02020603050405020304" pitchFamily="18" charset="0"/>
                <a:cs typeface="MV Boli" panose="02000500030200090000" pitchFamily="2" charset="0"/>
              </a:rPr>
              <a:t>Vi aspettiamo numerosi e con tanta voglia di divertirvi e di costruire nuove amicizie nelle varie attività che ci aspetteranno in questa bellissima settimana!</a:t>
            </a:r>
            <a:endParaRPr lang="it-IT" sz="1050" dirty="0">
              <a:latin typeface="MV Boli" panose="02000500030200090000" pitchFamily="2" charset="0"/>
              <a:ea typeface="Times New Roman" panose="02020603050405020304" pitchFamily="18" charset="0"/>
              <a:cs typeface="MV Boli" panose="02000500030200090000" pitchFamily="2" charset="0"/>
            </a:endParaRPr>
          </a:p>
        </p:txBody>
      </p:sp>
      <p:sp>
        <p:nvSpPr>
          <p:cNvPr id="8" name="Casella di testo 1">
            <a:extLst>
              <a:ext uri="{FF2B5EF4-FFF2-40B4-BE49-F238E27FC236}">
                <a16:creationId xmlns:a16="http://schemas.microsoft.com/office/drawing/2014/main" id="{22D1D624-BCAE-4E48-9E76-1DC1DCD60F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77074" y="182245"/>
            <a:ext cx="2875830" cy="64935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chemeClr val="dk1">
                    <a:lumMod val="0"/>
                    <a:lumOff val="0"/>
                  </a:schemeClr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rot="0" vert="vert" wrap="square" lIns="36576" tIns="36576" rIns="36576" bIns="36576" anchor="t" anchorCtr="0" upright="1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it-IT" sz="1600" b="1" dirty="0">
                <a:latin typeface="Ventura Edding" panose="02000606020000020004" pitchFamily="50" charset="0"/>
                <a:cs typeface="Times New Roman" panose="02020603050405020304" pitchFamily="18" charset="0"/>
              </a:rPr>
              <a:t>ISCRIZIONE</a:t>
            </a:r>
          </a:p>
          <a:p>
            <a:pPr>
              <a:lnSpc>
                <a:spcPct val="200000"/>
              </a:lnSpc>
              <a:spcAft>
                <a:spcPts val="800"/>
              </a:spcAft>
            </a:pPr>
            <a:r>
              <a:rPr lang="it-IT" sz="1000" dirty="0">
                <a:effectLst/>
                <a:latin typeface="MV Boli" panose="02000500030200090000" pitchFamily="2" charset="0"/>
                <a:ea typeface="Times New Roman" panose="02020603050405020304" pitchFamily="18" charset="0"/>
                <a:cs typeface="MV Boli" panose="02000500030200090000" pitchFamily="2" charset="0"/>
              </a:rPr>
              <a:t>Io sottoscritto    ________________________________________________  autorizzo mio/a figlio/a______________________________________________________ nato/a il ______________ a partecipare al CAMPO SCUOLA PARROCCHIALE che si terrà a </a:t>
            </a:r>
            <a:r>
              <a:rPr lang="it-IT" sz="1000" dirty="0">
                <a:latin typeface="MV Boli" panose="02000500030200090000" pitchFamily="2" charset="0"/>
                <a:ea typeface="Times New Roman" panose="02020603050405020304" pitchFamily="18" charset="0"/>
                <a:cs typeface="MV Boli" panose="02000500030200090000" pitchFamily="2" charset="0"/>
              </a:rPr>
              <a:t>Lumini di S. Zeno di montagna,</a:t>
            </a:r>
            <a:r>
              <a:rPr lang="it-IT" sz="1000" dirty="0">
                <a:effectLst/>
                <a:latin typeface="MV Boli" panose="02000500030200090000" pitchFamily="2" charset="0"/>
                <a:ea typeface="Times New Roman" panose="02020603050405020304" pitchFamily="18" charset="0"/>
                <a:cs typeface="MV Boli" panose="02000500030200090000" pitchFamily="2" charset="0"/>
              </a:rPr>
              <a:t> dal </a:t>
            </a:r>
            <a:r>
              <a:rPr lang="it-IT" sz="1000" dirty="0">
                <a:latin typeface="MV Boli" panose="02000500030200090000" pitchFamily="2" charset="0"/>
                <a:ea typeface="Times New Roman" panose="02020603050405020304" pitchFamily="18" charset="0"/>
                <a:cs typeface="MV Boli" panose="02000500030200090000" pitchFamily="2" charset="0"/>
              </a:rPr>
              <a:t>21</a:t>
            </a:r>
            <a:r>
              <a:rPr lang="it-IT" sz="1000" dirty="0">
                <a:effectLst/>
                <a:latin typeface="MV Boli" panose="02000500030200090000" pitchFamily="2" charset="0"/>
                <a:ea typeface="Times New Roman" panose="02020603050405020304" pitchFamily="18" charset="0"/>
                <a:cs typeface="MV Boli" panose="02000500030200090000" pitchFamily="2" charset="0"/>
              </a:rPr>
              <a:t> al 27 luglio 2019 versando l’acconto di € 50,00. Il telefono dei genitori è _____________________ . N° TESSERA NOI____________________________</a:t>
            </a:r>
            <a:endParaRPr lang="it-IT" sz="800" dirty="0">
              <a:latin typeface="MV Boli" panose="02000500030200090000" pitchFamily="2" charset="0"/>
              <a:ea typeface="Times New Roman" panose="02020603050405020304" pitchFamily="18" charset="0"/>
              <a:cs typeface="MV Boli" panose="02000500030200090000" pitchFamily="2" charset="0"/>
            </a:endParaRPr>
          </a:p>
          <a:p>
            <a:pPr>
              <a:lnSpc>
                <a:spcPct val="200000"/>
              </a:lnSpc>
              <a:spcAft>
                <a:spcPts val="800"/>
              </a:spcAft>
            </a:pPr>
            <a:r>
              <a:rPr lang="it-IT" sz="1000" dirty="0">
                <a:effectLst/>
                <a:latin typeface="MV Boli" panose="02000500030200090000" pitchFamily="2" charset="0"/>
                <a:ea typeface="Times New Roman" panose="02020603050405020304" pitchFamily="18" charset="0"/>
                <a:cs typeface="MV Boli" panose="02000500030200090000" pitchFamily="2" charset="0"/>
              </a:rPr>
              <a:t>Firma di un genitore						Data____________________________</a:t>
            </a:r>
            <a:endParaRPr lang="it-IT" sz="1200" dirty="0">
              <a:effectLst/>
              <a:latin typeface="MV Boli" panose="02000500030200090000" pitchFamily="2" charset="0"/>
              <a:ea typeface="Times New Roman" panose="02020603050405020304" pitchFamily="18" charset="0"/>
              <a:cs typeface="MV Boli" panose="02000500030200090000" pitchFamily="2" charset="0"/>
            </a:endParaRPr>
          </a:p>
        </p:txBody>
      </p:sp>
      <p:pic>
        <p:nvPicPr>
          <p:cNvPr id="2050" name="Picture 2" descr="Immagine correlata">
            <a:extLst>
              <a:ext uri="{FF2B5EF4-FFF2-40B4-BE49-F238E27FC236}">
                <a16:creationId xmlns:a16="http://schemas.microsoft.com/office/drawing/2014/main" id="{316DE956-437B-4C28-B808-EB95C2E9A27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666" t="5416" r="14667" b="30000"/>
          <a:stretch/>
        </p:blipFill>
        <p:spPr bwMode="auto">
          <a:xfrm>
            <a:off x="8768616" y="-1432953"/>
            <a:ext cx="52798" cy="45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Risultati immagini per x">
            <a:extLst>
              <a:ext uri="{FF2B5EF4-FFF2-40B4-BE49-F238E27FC236}">
                <a16:creationId xmlns:a16="http://schemas.microsoft.com/office/drawing/2014/main" id="{0D4A4961-9402-4CCE-B210-18135B9BD5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9073" y="4667250"/>
            <a:ext cx="239828" cy="300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Risultati immagini per x">
            <a:extLst>
              <a:ext uri="{FF2B5EF4-FFF2-40B4-BE49-F238E27FC236}">
                <a16:creationId xmlns:a16="http://schemas.microsoft.com/office/drawing/2014/main" id="{B8540B2F-B6D5-4077-A3A9-E84927F56A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4500" y="2096372"/>
            <a:ext cx="314401" cy="3276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Immagine 1">
            <a:extLst>
              <a:ext uri="{FF2B5EF4-FFF2-40B4-BE49-F238E27FC236}">
                <a16:creationId xmlns:a16="http://schemas.microsoft.com/office/drawing/2014/main" id="{2BD47695-330F-4E57-B7C8-26ADC5BBD9A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flipH="1">
            <a:off x="369116" y="2628900"/>
            <a:ext cx="2516697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641783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324</Words>
  <Application>Microsoft Office PowerPoint</Application>
  <PresentationFormat>A4 (21x29,7 cm)</PresentationFormat>
  <Paragraphs>85</Paragraphs>
  <Slides>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10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13" baseType="lpstr">
      <vt:lpstr>Agency FB</vt:lpstr>
      <vt:lpstr>Arial</vt:lpstr>
      <vt:lpstr>Arial Narrow</vt:lpstr>
      <vt:lpstr>Arial Rounded MT Bold</vt:lpstr>
      <vt:lpstr>Calibri</vt:lpstr>
      <vt:lpstr>Calibri Light</vt:lpstr>
      <vt:lpstr>MV Boli</vt:lpstr>
      <vt:lpstr>Rockwell</vt:lpstr>
      <vt:lpstr>Ventura Edding</vt:lpstr>
      <vt:lpstr>Wingdings</vt:lpstr>
      <vt:lpstr>Tema di Office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don Alberto Bianchi</dc:creator>
  <cp:lastModifiedBy>Parrocchia di Pozzo</cp:lastModifiedBy>
  <cp:revision>24</cp:revision>
  <cp:lastPrinted>2019-04-11T15:52:39Z</cp:lastPrinted>
  <dcterms:created xsi:type="dcterms:W3CDTF">2018-04-18T07:33:49Z</dcterms:created>
  <dcterms:modified xsi:type="dcterms:W3CDTF">2019-04-11T16:29:39Z</dcterms:modified>
</cp:coreProperties>
</file>